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D62268-B6A8-3822-DEC3-25F6328F6A6C}" v="10" dt="2024-06-10T08:45:07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hyperlink" Target="mailto:manufaktura.kolobrzeg.kontakt@gmail.com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mailto:manufaktura.kolobrzeg.kontakt@gmail.com" TargetMode="External"/><Relationship Id="rId7" Type="http://schemas.openxmlformats.org/officeDocument/2006/relationships/image" Target="../media/image32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E60967-3213-44E8-A813-AC61C44E7C1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6347156-31DE-4DA9-8E58-998CE40D994C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Adres email: </a:t>
          </a:r>
          <a:r>
            <a:rPr lang="pl-PL" dirty="0">
              <a:hlinkClick xmlns:r="http://schemas.openxmlformats.org/officeDocument/2006/relationships" r:id="rId1"/>
            </a:rPr>
            <a:t>manufaktura.kolobrzeg.kontakt@gmail.com</a:t>
          </a:r>
          <a:endParaRPr lang="en-US" dirty="0"/>
        </a:p>
      </dgm:t>
    </dgm:pt>
    <dgm:pt modelId="{1FE003AA-84E8-498A-A930-63502883051C}" type="parTrans" cxnId="{538D78DE-37A6-4C7F-9392-E63D6C38D1CE}">
      <dgm:prSet/>
      <dgm:spPr/>
      <dgm:t>
        <a:bodyPr/>
        <a:lstStyle/>
        <a:p>
          <a:endParaRPr lang="en-US"/>
        </a:p>
      </dgm:t>
    </dgm:pt>
    <dgm:pt modelId="{6E298FFD-17D5-4A3C-8502-DFE97B3C5B41}" type="sibTrans" cxnId="{538D78DE-37A6-4C7F-9392-E63D6C38D1CE}">
      <dgm:prSet/>
      <dgm:spPr/>
      <dgm:t>
        <a:bodyPr/>
        <a:lstStyle/>
        <a:p>
          <a:endParaRPr lang="en-US"/>
        </a:p>
      </dgm:t>
    </dgm:pt>
    <dgm:pt modelId="{0A3BC36F-7ED9-4033-8472-C881226507C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Telefon kontaktowy: 535 </a:t>
          </a:r>
          <a:r>
            <a:rPr lang="pl-PL" dirty="0">
              <a:latin typeface="Aptos Display" panose="020F0302020204030204"/>
            </a:rPr>
            <a:t>625</a:t>
          </a:r>
          <a:r>
            <a:rPr lang="pl-PL" dirty="0"/>
            <a:t> 099</a:t>
          </a:r>
          <a:endParaRPr lang="en-US" dirty="0"/>
        </a:p>
      </dgm:t>
    </dgm:pt>
    <dgm:pt modelId="{A6AFAF2B-065D-4317-9924-FB3D276C2A3A}" type="parTrans" cxnId="{F38DD7E9-5B56-4669-A0AD-65412B3F8B04}">
      <dgm:prSet/>
      <dgm:spPr/>
      <dgm:t>
        <a:bodyPr/>
        <a:lstStyle/>
        <a:p>
          <a:endParaRPr lang="en-US"/>
        </a:p>
      </dgm:t>
    </dgm:pt>
    <dgm:pt modelId="{48F17FD4-84E6-4142-A7FE-31F1EB025149}" type="sibTrans" cxnId="{F38DD7E9-5B56-4669-A0AD-65412B3F8B04}">
      <dgm:prSet/>
      <dgm:spPr/>
      <dgm:t>
        <a:bodyPr/>
        <a:lstStyle/>
        <a:p>
          <a:endParaRPr lang="en-US"/>
        </a:p>
      </dgm:t>
    </dgm:pt>
    <dgm:pt modelId="{9EC35CD2-F6BF-4D47-92FB-4C8C87E87C1E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pl-PL" dirty="0">
              <a:latin typeface="Calibri"/>
              <a:cs typeface="Calibri"/>
            </a:rPr>
            <a:t>Telefon kontaktowy (biuro): 535 058 554</a:t>
          </a:r>
          <a:endParaRPr lang="en-US" dirty="0">
            <a:latin typeface="Calibri"/>
            <a:cs typeface="Calibri"/>
          </a:endParaRPr>
        </a:p>
      </dgm:t>
    </dgm:pt>
    <dgm:pt modelId="{6706AEEF-49B1-4194-8F32-F6DB15667D7D}" type="parTrans" cxnId="{7869A0D3-B2C0-4D2D-B4EF-FEB6DE3DD9B9}">
      <dgm:prSet/>
      <dgm:spPr/>
    </dgm:pt>
    <dgm:pt modelId="{D7D3B9F9-31B8-430A-8B1C-883F9203BD4B}" type="sibTrans" cxnId="{7869A0D3-B2C0-4D2D-B4EF-FEB6DE3DD9B9}">
      <dgm:prSet/>
      <dgm:spPr/>
    </dgm:pt>
    <dgm:pt modelId="{49FC21BF-1D49-49CB-9823-5657D9F275FF}" type="pres">
      <dgm:prSet presAssocID="{32E60967-3213-44E8-A813-AC61C44E7C1C}" presName="root" presStyleCnt="0">
        <dgm:presLayoutVars>
          <dgm:dir/>
          <dgm:resizeHandles val="exact"/>
        </dgm:presLayoutVars>
      </dgm:prSet>
      <dgm:spPr/>
    </dgm:pt>
    <dgm:pt modelId="{123548DA-80CC-4644-9035-7DFB566C5F58}" type="pres">
      <dgm:prSet presAssocID="{56347156-31DE-4DA9-8E58-998CE40D994C}" presName="compNode" presStyleCnt="0"/>
      <dgm:spPr/>
    </dgm:pt>
    <dgm:pt modelId="{23ADD439-0946-4080-A260-6B68E4A390FA}" type="pres">
      <dgm:prSet presAssocID="{56347156-31DE-4DA9-8E58-998CE40D994C}" presName="bgRect" presStyleLbl="bgShp" presStyleIdx="0" presStyleCnt="3"/>
      <dgm:spPr/>
    </dgm:pt>
    <dgm:pt modelId="{B034591A-039B-463C-AED2-D52818C1E91A}" type="pres">
      <dgm:prSet presAssocID="{56347156-31DE-4DA9-8E58-998CE40D994C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perta"/>
        </a:ext>
      </dgm:extLst>
    </dgm:pt>
    <dgm:pt modelId="{5E5D74BD-5E66-4594-9FD0-EC4710D3C4F0}" type="pres">
      <dgm:prSet presAssocID="{56347156-31DE-4DA9-8E58-998CE40D994C}" presName="spaceRect" presStyleCnt="0"/>
      <dgm:spPr/>
    </dgm:pt>
    <dgm:pt modelId="{E59A0726-CBCA-42C6-B692-A646C107B15C}" type="pres">
      <dgm:prSet presAssocID="{56347156-31DE-4DA9-8E58-998CE40D994C}" presName="parTx" presStyleLbl="revTx" presStyleIdx="0" presStyleCnt="3">
        <dgm:presLayoutVars>
          <dgm:chMax val="0"/>
          <dgm:chPref val="0"/>
        </dgm:presLayoutVars>
      </dgm:prSet>
      <dgm:spPr/>
    </dgm:pt>
    <dgm:pt modelId="{5995C75C-4255-477A-876E-F0A67F604458}" type="pres">
      <dgm:prSet presAssocID="{6E298FFD-17D5-4A3C-8502-DFE97B3C5B41}" presName="sibTrans" presStyleCnt="0"/>
      <dgm:spPr/>
    </dgm:pt>
    <dgm:pt modelId="{6F586042-8DE2-4322-B655-304B134AF28B}" type="pres">
      <dgm:prSet presAssocID="{0A3BC36F-7ED9-4033-8472-C881226507C0}" presName="compNode" presStyleCnt="0"/>
      <dgm:spPr/>
    </dgm:pt>
    <dgm:pt modelId="{E027822F-5E41-4B93-8BE1-2134AA674C2B}" type="pres">
      <dgm:prSet presAssocID="{0A3BC36F-7ED9-4033-8472-C881226507C0}" presName="bgRect" presStyleLbl="bgShp" presStyleIdx="1" presStyleCnt="3"/>
      <dgm:spPr/>
    </dgm:pt>
    <dgm:pt modelId="{79142206-9E83-4DA4-ABB0-6839B740C533}" type="pres">
      <dgm:prSet presAssocID="{0A3BC36F-7ED9-4033-8472-C881226507C0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łuchawka"/>
        </a:ext>
      </dgm:extLst>
    </dgm:pt>
    <dgm:pt modelId="{5217194A-42DC-4D83-B030-B214D8B3406D}" type="pres">
      <dgm:prSet presAssocID="{0A3BC36F-7ED9-4033-8472-C881226507C0}" presName="spaceRect" presStyleCnt="0"/>
      <dgm:spPr/>
    </dgm:pt>
    <dgm:pt modelId="{1EC0B72B-79A2-4C90-A23E-B42813CBD4AE}" type="pres">
      <dgm:prSet presAssocID="{0A3BC36F-7ED9-4033-8472-C881226507C0}" presName="parTx" presStyleLbl="revTx" presStyleIdx="1" presStyleCnt="3">
        <dgm:presLayoutVars>
          <dgm:chMax val="0"/>
          <dgm:chPref val="0"/>
        </dgm:presLayoutVars>
      </dgm:prSet>
      <dgm:spPr/>
    </dgm:pt>
    <dgm:pt modelId="{1D29BE8C-AEEC-4C95-9290-4AF122E13A2E}" type="pres">
      <dgm:prSet presAssocID="{48F17FD4-84E6-4142-A7FE-31F1EB025149}" presName="sibTrans" presStyleCnt="0"/>
      <dgm:spPr/>
    </dgm:pt>
    <dgm:pt modelId="{B24FDE4B-FEB5-440C-B5DF-B10D5C58FDFC}" type="pres">
      <dgm:prSet presAssocID="{9EC35CD2-F6BF-4D47-92FB-4C8C87E87C1E}" presName="compNode" presStyleCnt="0"/>
      <dgm:spPr/>
    </dgm:pt>
    <dgm:pt modelId="{BFB68EBD-7983-4B2E-9B99-507C03B04EB9}" type="pres">
      <dgm:prSet presAssocID="{9EC35CD2-F6BF-4D47-92FB-4C8C87E87C1E}" presName="bgRect" presStyleLbl="bgShp" presStyleIdx="2" presStyleCnt="3"/>
      <dgm:spPr/>
    </dgm:pt>
    <dgm:pt modelId="{A6CE5068-56D6-47C8-ACAA-17554B0E83BD}" type="pres">
      <dgm:prSet presAssocID="{9EC35CD2-F6BF-4D47-92FB-4C8C87E87C1E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fon"/>
        </a:ext>
      </dgm:extLst>
    </dgm:pt>
    <dgm:pt modelId="{7F0E2ECA-121E-444B-94C1-93DA9910C636}" type="pres">
      <dgm:prSet presAssocID="{9EC35CD2-F6BF-4D47-92FB-4C8C87E87C1E}" presName="spaceRect" presStyleCnt="0"/>
      <dgm:spPr/>
    </dgm:pt>
    <dgm:pt modelId="{54049CDA-E710-4A74-9C44-8DB4796D1E6C}" type="pres">
      <dgm:prSet presAssocID="{9EC35CD2-F6BF-4D47-92FB-4C8C87E87C1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0DC92A5-D1A4-4769-8CCA-94F2834AD717}" type="presOf" srcId="{32E60967-3213-44E8-A813-AC61C44E7C1C}" destId="{49FC21BF-1D49-49CB-9823-5657D9F275FF}" srcOrd="0" destOrd="0" presId="urn:microsoft.com/office/officeart/2018/2/layout/IconVerticalSolidList"/>
    <dgm:cxn modelId="{96BE8FC2-A988-4856-9F09-0FE901654741}" type="presOf" srcId="{56347156-31DE-4DA9-8E58-998CE40D994C}" destId="{E59A0726-CBCA-42C6-B692-A646C107B15C}" srcOrd="0" destOrd="0" presId="urn:microsoft.com/office/officeart/2018/2/layout/IconVerticalSolidList"/>
    <dgm:cxn modelId="{7869A0D3-B2C0-4D2D-B4EF-FEB6DE3DD9B9}" srcId="{32E60967-3213-44E8-A813-AC61C44E7C1C}" destId="{9EC35CD2-F6BF-4D47-92FB-4C8C87E87C1E}" srcOrd="2" destOrd="0" parTransId="{6706AEEF-49B1-4194-8F32-F6DB15667D7D}" sibTransId="{D7D3B9F9-31B8-430A-8B1C-883F9203BD4B}"/>
    <dgm:cxn modelId="{538D78DE-37A6-4C7F-9392-E63D6C38D1CE}" srcId="{32E60967-3213-44E8-A813-AC61C44E7C1C}" destId="{56347156-31DE-4DA9-8E58-998CE40D994C}" srcOrd="0" destOrd="0" parTransId="{1FE003AA-84E8-498A-A930-63502883051C}" sibTransId="{6E298FFD-17D5-4A3C-8502-DFE97B3C5B41}"/>
    <dgm:cxn modelId="{1D2240E4-2D1C-4DD5-8D2F-B56AD3D8DDA5}" type="presOf" srcId="{0A3BC36F-7ED9-4033-8472-C881226507C0}" destId="{1EC0B72B-79A2-4C90-A23E-B42813CBD4AE}" srcOrd="0" destOrd="0" presId="urn:microsoft.com/office/officeart/2018/2/layout/IconVerticalSolidList"/>
    <dgm:cxn modelId="{F38DD7E9-5B56-4669-A0AD-65412B3F8B04}" srcId="{32E60967-3213-44E8-A813-AC61C44E7C1C}" destId="{0A3BC36F-7ED9-4033-8472-C881226507C0}" srcOrd="1" destOrd="0" parTransId="{A6AFAF2B-065D-4317-9924-FB3D276C2A3A}" sibTransId="{48F17FD4-84E6-4142-A7FE-31F1EB025149}"/>
    <dgm:cxn modelId="{2A1AE3EA-75BA-4F72-BD3F-D8FC3CF8A390}" type="presOf" srcId="{9EC35CD2-F6BF-4D47-92FB-4C8C87E87C1E}" destId="{54049CDA-E710-4A74-9C44-8DB4796D1E6C}" srcOrd="0" destOrd="0" presId="urn:microsoft.com/office/officeart/2018/2/layout/IconVerticalSolidList"/>
    <dgm:cxn modelId="{7542547D-8D26-4DDC-8636-8C4AB824A835}" type="presParOf" srcId="{49FC21BF-1D49-49CB-9823-5657D9F275FF}" destId="{123548DA-80CC-4644-9035-7DFB566C5F58}" srcOrd="0" destOrd="0" presId="urn:microsoft.com/office/officeart/2018/2/layout/IconVerticalSolidList"/>
    <dgm:cxn modelId="{913095CA-C085-409D-9E3B-81E538F82382}" type="presParOf" srcId="{123548DA-80CC-4644-9035-7DFB566C5F58}" destId="{23ADD439-0946-4080-A260-6B68E4A390FA}" srcOrd="0" destOrd="0" presId="urn:microsoft.com/office/officeart/2018/2/layout/IconVerticalSolidList"/>
    <dgm:cxn modelId="{03D77F82-F716-430E-A2DE-FDAA303F23E2}" type="presParOf" srcId="{123548DA-80CC-4644-9035-7DFB566C5F58}" destId="{B034591A-039B-463C-AED2-D52818C1E91A}" srcOrd="1" destOrd="0" presId="urn:microsoft.com/office/officeart/2018/2/layout/IconVerticalSolidList"/>
    <dgm:cxn modelId="{E0BC9BA2-A051-4D9D-B8A1-3CEE1752FD7A}" type="presParOf" srcId="{123548DA-80CC-4644-9035-7DFB566C5F58}" destId="{5E5D74BD-5E66-4594-9FD0-EC4710D3C4F0}" srcOrd="2" destOrd="0" presId="urn:microsoft.com/office/officeart/2018/2/layout/IconVerticalSolidList"/>
    <dgm:cxn modelId="{6E800E32-CC24-4E55-872E-0AF2EBC68402}" type="presParOf" srcId="{123548DA-80CC-4644-9035-7DFB566C5F58}" destId="{E59A0726-CBCA-42C6-B692-A646C107B15C}" srcOrd="3" destOrd="0" presId="urn:microsoft.com/office/officeart/2018/2/layout/IconVerticalSolidList"/>
    <dgm:cxn modelId="{82892AE4-4FF9-4610-892C-12BA714CC729}" type="presParOf" srcId="{49FC21BF-1D49-49CB-9823-5657D9F275FF}" destId="{5995C75C-4255-477A-876E-F0A67F604458}" srcOrd="1" destOrd="0" presId="urn:microsoft.com/office/officeart/2018/2/layout/IconVerticalSolidList"/>
    <dgm:cxn modelId="{14412F6B-C31A-460A-875E-72FE6097BA91}" type="presParOf" srcId="{49FC21BF-1D49-49CB-9823-5657D9F275FF}" destId="{6F586042-8DE2-4322-B655-304B134AF28B}" srcOrd="2" destOrd="0" presId="urn:microsoft.com/office/officeart/2018/2/layout/IconVerticalSolidList"/>
    <dgm:cxn modelId="{B98BCEA1-3F1C-45B1-A707-47C5F09731F0}" type="presParOf" srcId="{6F586042-8DE2-4322-B655-304B134AF28B}" destId="{E027822F-5E41-4B93-8BE1-2134AA674C2B}" srcOrd="0" destOrd="0" presId="urn:microsoft.com/office/officeart/2018/2/layout/IconVerticalSolidList"/>
    <dgm:cxn modelId="{BF77190C-19FA-445B-9F70-EE6213ABD25F}" type="presParOf" srcId="{6F586042-8DE2-4322-B655-304B134AF28B}" destId="{79142206-9E83-4DA4-ABB0-6839B740C533}" srcOrd="1" destOrd="0" presId="urn:microsoft.com/office/officeart/2018/2/layout/IconVerticalSolidList"/>
    <dgm:cxn modelId="{1E016667-6752-4FD6-A22A-AB7EBF35DEE7}" type="presParOf" srcId="{6F586042-8DE2-4322-B655-304B134AF28B}" destId="{5217194A-42DC-4D83-B030-B214D8B3406D}" srcOrd="2" destOrd="0" presId="urn:microsoft.com/office/officeart/2018/2/layout/IconVerticalSolidList"/>
    <dgm:cxn modelId="{931C518E-39FA-43C1-84C3-F85FCEEC93AA}" type="presParOf" srcId="{6F586042-8DE2-4322-B655-304B134AF28B}" destId="{1EC0B72B-79A2-4C90-A23E-B42813CBD4AE}" srcOrd="3" destOrd="0" presId="urn:microsoft.com/office/officeart/2018/2/layout/IconVerticalSolidList"/>
    <dgm:cxn modelId="{EF8947EC-6A38-4CC0-954F-677E265DD0DB}" type="presParOf" srcId="{49FC21BF-1D49-49CB-9823-5657D9F275FF}" destId="{1D29BE8C-AEEC-4C95-9290-4AF122E13A2E}" srcOrd="3" destOrd="0" presId="urn:microsoft.com/office/officeart/2018/2/layout/IconVerticalSolidList"/>
    <dgm:cxn modelId="{A8A2E360-B2E2-4ACC-900F-44AC4B8714D9}" type="presParOf" srcId="{49FC21BF-1D49-49CB-9823-5657D9F275FF}" destId="{B24FDE4B-FEB5-440C-B5DF-B10D5C58FDFC}" srcOrd="4" destOrd="0" presId="urn:microsoft.com/office/officeart/2018/2/layout/IconVerticalSolidList"/>
    <dgm:cxn modelId="{AE375AC7-F871-4E97-89A3-0F6962F6B717}" type="presParOf" srcId="{B24FDE4B-FEB5-440C-B5DF-B10D5C58FDFC}" destId="{BFB68EBD-7983-4B2E-9B99-507C03B04EB9}" srcOrd="0" destOrd="0" presId="urn:microsoft.com/office/officeart/2018/2/layout/IconVerticalSolidList"/>
    <dgm:cxn modelId="{DEB517CF-A240-40FA-90DC-B4A2BC00D691}" type="presParOf" srcId="{B24FDE4B-FEB5-440C-B5DF-B10D5C58FDFC}" destId="{A6CE5068-56D6-47C8-ACAA-17554B0E83BD}" srcOrd="1" destOrd="0" presId="urn:microsoft.com/office/officeart/2018/2/layout/IconVerticalSolidList"/>
    <dgm:cxn modelId="{61A30121-6D4C-41E4-95BF-5E996CF71C60}" type="presParOf" srcId="{B24FDE4B-FEB5-440C-B5DF-B10D5C58FDFC}" destId="{7F0E2ECA-121E-444B-94C1-93DA9910C636}" srcOrd="2" destOrd="0" presId="urn:microsoft.com/office/officeart/2018/2/layout/IconVerticalSolidList"/>
    <dgm:cxn modelId="{5CF5EF62-3A20-43E4-BF0C-1646BE0C5908}" type="presParOf" srcId="{B24FDE4B-FEB5-440C-B5DF-B10D5C58FDFC}" destId="{54049CDA-E710-4A74-9C44-8DB4796D1E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DD439-0946-4080-A260-6B68E4A390FA}">
      <dsp:nvSpPr>
        <dsp:cNvPr id="0" name=""/>
        <dsp:cNvSpPr/>
      </dsp:nvSpPr>
      <dsp:spPr>
        <a:xfrm>
          <a:off x="0" y="678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4591A-039B-463C-AED2-D52818C1E91A}">
      <dsp:nvSpPr>
        <dsp:cNvPr id="0" name=""/>
        <dsp:cNvSpPr/>
      </dsp:nvSpPr>
      <dsp:spPr>
        <a:xfrm>
          <a:off x="480498" y="358074"/>
          <a:ext cx="873632" cy="8736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A0726-CBCA-42C6-B692-A646C107B15C}">
      <dsp:nvSpPr>
        <dsp:cNvPr id="0" name=""/>
        <dsp:cNvSpPr/>
      </dsp:nvSpPr>
      <dsp:spPr>
        <a:xfrm>
          <a:off x="1834628" y="678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Adres email: </a:t>
          </a:r>
          <a:r>
            <a:rPr lang="pl-PL" sz="1600" kern="1200" dirty="0">
              <a:hlinkClick xmlns:r="http://schemas.openxmlformats.org/officeDocument/2006/relationships" r:id="rId3"/>
            </a:rPr>
            <a:t>manufaktura.kolobrzeg.kontakt@gmail.com</a:t>
          </a:r>
          <a:endParaRPr lang="en-US" sz="1600" kern="1200" dirty="0"/>
        </a:p>
      </dsp:txBody>
      <dsp:txXfrm>
        <a:off x="1834628" y="678"/>
        <a:ext cx="4469100" cy="1588423"/>
      </dsp:txXfrm>
    </dsp:sp>
    <dsp:sp modelId="{E027822F-5E41-4B93-8BE1-2134AA674C2B}">
      <dsp:nvSpPr>
        <dsp:cNvPr id="0" name=""/>
        <dsp:cNvSpPr/>
      </dsp:nvSpPr>
      <dsp:spPr>
        <a:xfrm>
          <a:off x="0" y="1986207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42206-9E83-4DA4-ABB0-6839B740C533}">
      <dsp:nvSpPr>
        <dsp:cNvPr id="0" name=""/>
        <dsp:cNvSpPr/>
      </dsp:nvSpPr>
      <dsp:spPr>
        <a:xfrm>
          <a:off x="480498" y="2343603"/>
          <a:ext cx="873632" cy="87363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0B72B-79A2-4C90-A23E-B42813CBD4AE}">
      <dsp:nvSpPr>
        <dsp:cNvPr id="0" name=""/>
        <dsp:cNvSpPr/>
      </dsp:nvSpPr>
      <dsp:spPr>
        <a:xfrm>
          <a:off x="1834628" y="1986207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Telefon kontaktowy: 535 </a:t>
          </a:r>
          <a:r>
            <a:rPr lang="pl-PL" sz="1600" kern="1200" dirty="0">
              <a:latin typeface="Aptos Display" panose="020F0302020204030204"/>
            </a:rPr>
            <a:t>625</a:t>
          </a:r>
          <a:r>
            <a:rPr lang="pl-PL" sz="1600" kern="1200" dirty="0"/>
            <a:t> 099</a:t>
          </a:r>
          <a:endParaRPr lang="en-US" sz="1600" kern="1200" dirty="0"/>
        </a:p>
      </dsp:txBody>
      <dsp:txXfrm>
        <a:off x="1834628" y="1986207"/>
        <a:ext cx="4469100" cy="1588423"/>
      </dsp:txXfrm>
    </dsp:sp>
    <dsp:sp modelId="{BFB68EBD-7983-4B2E-9B99-507C03B04EB9}">
      <dsp:nvSpPr>
        <dsp:cNvPr id="0" name=""/>
        <dsp:cNvSpPr/>
      </dsp:nvSpPr>
      <dsp:spPr>
        <a:xfrm>
          <a:off x="0" y="3971736"/>
          <a:ext cx="6303729" cy="158842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E5068-56D6-47C8-ACAA-17554B0E83BD}">
      <dsp:nvSpPr>
        <dsp:cNvPr id="0" name=""/>
        <dsp:cNvSpPr/>
      </dsp:nvSpPr>
      <dsp:spPr>
        <a:xfrm>
          <a:off x="480498" y="4329132"/>
          <a:ext cx="873632" cy="87363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49CDA-E710-4A74-9C44-8DB4796D1E6C}">
      <dsp:nvSpPr>
        <dsp:cNvPr id="0" name=""/>
        <dsp:cNvSpPr/>
      </dsp:nvSpPr>
      <dsp:spPr>
        <a:xfrm>
          <a:off x="1834628" y="3971736"/>
          <a:ext cx="4469100" cy="158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08" tIns="168108" rIns="168108" bIns="168108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Calibri"/>
              <a:cs typeface="Calibri"/>
            </a:rPr>
            <a:t>Telefon kontaktowy (biuro): 535 058 554</a:t>
          </a:r>
          <a:endParaRPr lang="en-US" sz="1600" kern="1200" dirty="0">
            <a:latin typeface="Calibri"/>
            <a:cs typeface="Calibri"/>
          </a:endParaRPr>
        </a:p>
      </dsp:txBody>
      <dsp:txXfrm>
        <a:off x="1834628" y="3971736"/>
        <a:ext cx="4469100" cy="1588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10.06.2024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Bursztyn, skała, światło&#10;&#10;Opis wygenerowany automatycznie">
            <a:extLst>
              <a:ext uri="{FF2B5EF4-FFF2-40B4-BE49-F238E27FC236}">
                <a16:creationId xmlns:a16="http://schemas.microsoft.com/office/drawing/2014/main" id="{79D5B30E-CF3B-949A-0B43-4728A49ED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83" b="884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5200">
                <a:solidFill>
                  <a:srgbClr val="FFFFFF"/>
                </a:solidFill>
              </a:rPr>
              <a:t>MANUFAKTURA BURSZTYNU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Oferta współpracy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djęcie">
            <a:extLst>
              <a:ext uri="{FF2B5EF4-FFF2-40B4-BE49-F238E27FC236}">
                <a16:creationId xmlns:a16="http://schemas.microsoft.com/office/drawing/2014/main" id="{23F08179-20C4-ADF3-E1C4-EB4214A6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B69327-233E-56F1-5BBB-510AE6AE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Pokazy szlifierskie</a:t>
            </a:r>
          </a:p>
        </p:txBody>
      </p:sp>
      <p:cxnSp>
        <p:nvCxnSpPr>
          <p:cNvPr id="2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94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ściana, w pomieszczeniu, aranżacja wnętrz, sufit&#10;&#10;Opis wygenerowany automatycznie">
            <a:extLst>
              <a:ext uri="{FF2B5EF4-FFF2-40B4-BE49-F238E27FC236}">
                <a16:creationId xmlns:a16="http://schemas.microsoft.com/office/drawing/2014/main" id="{450548C5-11A8-716A-1650-9A9C0157B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" r="30534" b="534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3C477B-076A-A6C3-CDC5-58DCF7C77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pl-PL" sz="2800">
                <a:solidFill>
                  <a:schemeClr val="bg1"/>
                </a:solidFill>
              </a:rPr>
              <a:t>Dodatkowe przez nas świadczone usługi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70E140-2483-37D0-9E9F-9A3F85CA9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700">
                <a:solidFill>
                  <a:schemeClr val="bg1"/>
                </a:solidFill>
              </a:rPr>
              <a:t>Odrestaurowanie biżuterii,</a:t>
            </a:r>
          </a:p>
          <a:p>
            <a:r>
              <a:rPr lang="pl-PL" sz="1700">
                <a:solidFill>
                  <a:schemeClr val="bg1"/>
                </a:solidFill>
              </a:rPr>
              <a:t>Naprawa biżuterii,</a:t>
            </a:r>
          </a:p>
          <a:p>
            <a:r>
              <a:rPr lang="pl-PL" sz="1700">
                <a:solidFill>
                  <a:schemeClr val="bg1"/>
                </a:solidFill>
              </a:rPr>
              <a:t>Biżuteria na zamówienie,</a:t>
            </a:r>
          </a:p>
          <a:p>
            <a:r>
              <a:rPr lang="pl-PL" sz="1700">
                <a:solidFill>
                  <a:schemeClr val="bg1"/>
                </a:solidFill>
              </a:rPr>
              <a:t>Rady w zachowaniu biżuterii we właściwej kondycji,</a:t>
            </a:r>
          </a:p>
        </p:txBody>
      </p:sp>
    </p:spTree>
    <p:extLst>
      <p:ext uri="{BB962C8B-B14F-4D97-AF65-F5344CB8AC3E}">
        <p14:creationId xmlns:p14="http://schemas.microsoft.com/office/powerpoint/2010/main" val="199286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AA8232-A6AA-BBD6-42CF-E2E91160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900"/>
              <a:t>Recenzje naszych zwiedzających</a:t>
            </a:r>
            <a:endParaRPr lang="pl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ekst, zrzut ekranu, popcorn, jedzenie&#10;&#10;Opis wygenerowany automatycznie">
            <a:extLst>
              <a:ext uri="{FF2B5EF4-FFF2-40B4-BE49-F238E27FC236}">
                <a16:creationId xmlns:a16="http://schemas.microsoft.com/office/drawing/2014/main" id="{C7976DFE-2DE3-7E3B-9ACE-3F635052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627" y="883463"/>
            <a:ext cx="3554568" cy="2523744"/>
          </a:xfrm>
          <a:prstGeom prst="rect">
            <a:avLst/>
          </a:prstGeom>
        </p:spPr>
      </p:pic>
      <p:pic>
        <p:nvPicPr>
          <p:cNvPr id="4" name="Obraz 3" descr="Obraz zawierający tekst, Przekąska, zrzut ekranu, Wypieki&#10;&#10;Opis wygenerowany automatycznie">
            <a:extLst>
              <a:ext uri="{FF2B5EF4-FFF2-40B4-BE49-F238E27FC236}">
                <a16:creationId xmlns:a16="http://schemas.microsoft.com/office/drawing/2014/main" id="{06F3A880-EDBC-8661-A9FF-A4B7F2185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572" y="886206"/>
            <a:ext cx="3703320" cy="2518257"/>
          </a:xfrm>
          <a:prstGeom prst="rect">
            <a:avLst/>
          </a:prstGeom>
        </p:spPr>
      </p:pic>
      <p:pic>
        <p:nvPicPr>
          <p:cNvPr id="5" name="Obraz 4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58B0A9C2-BBB8-E816-95CF-F5AA70486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251" y="3576976"/>
            <a:ext cx="3703320" cy="2499740"/>
          </a:xfrm>
          <a:prstGeom prst="rect">
            <a:avLst/>
          </a:prstGeom>
        </p:spPr>
      </p:pic>
      <p:pic>
        <p:nvPicPr>
          <p:cNvPr id="6" name="Obraz 5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8B9F150D-0620-502D-5412-AC91D19E7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998" y="3586233"/>
            <a:ext cx="3703320" cy="248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3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35ED1D-CC95-16A2-A352-17CC94F3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Dane kontaktowe</a:t>
            </a:r>
          </a:p>
        </p:txBody>
      </p:sp>
      <p:graphicFrame>
        <p:nvGraphicFramePr>
          <p:cNvPr id="15" name="Symbol zastępczy zawartości 2">
            <a:extLst>
              <a:ext uri="{FF2B5EF4-FFF2-40B4-BE49-F238E27FC236}">
                <a16:creationId xmlns:a16="http://schemas.microsoft.com/office/drawing/2014/main" id="{A83845A5-CD20-984E-4A8D-861DD05AD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725321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4451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1A62A8-7FD4-3D41-3FE5-1995D86D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5400"/>
              <a:t>Kim jesteśmy?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2860E6-C1D2-0558-8BED-2B57F5772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1900" dirty="0">
                <a:latin typeface="Aptos"/>
                <a:cs typeface="Arial"/>
              </a:rPr>
              <a:t>Nasza historia sięga 2010 roku, kiedy to pasjonat bursztynów postanowił stworzyć miejsce, w którym ludzie z całego świata mogliby poznać i docenić ten niezwykły skarb natury. Nasza pasja do bursztynu przekłada się na każdy aspekt naszej działalności, od naszych wystaw po pracownie rzemiosła bursztynowego.</a:t>
            </a:r>
            <a:endParaRPr lang="pl-PL" sz="1900" dirty="0"/>
          </a:p>
          <a:p>
            <a:pPr marL="0" indent="0">
              <a:buNone/>
            </a:pPr>
            <a:br>
              <a:rPr lang="en-US" sz="1900" dirty="0"/>
            </a:br>
            <a:endParaRPr lang="pl-PL" sz="1900"/>
          </a:p>
        </p:txBody>
      </p:sp>
      <p:pic>
        <p:nvPicPr>
          <p:cNvPr id="4" name="Obraz 3" descr="Obraz zawierający Fast food, jedzenie, pomarańcza/pomarańczowy&#10;&#10;Opis wygenerowany automatycznie">
            <a:extLst>
              <a:ext uri="{FF2B5EF4-FFF2-40B4-BE49-F238E27FC236}">
                <a16:creationId xmlns:a16="http://schemas.microsoft.com/office/drawing/2014/main" id="{57F9C525-96EE-33E7-4C95-479157D9D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4" r="1450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884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atura, obraz, brązowe, jaskinia&#10;&#10;Opis wygenerowany automatycznie">
            <a:extLst>
              <a:ext uri="{FF2B5EF4-FFF2-40B4-BE49-F238E27FC236}">
                <a16:creationId xmlns:a16="http://schemas.microsoft.com/office/drawing/2014/main" id="{3E3AC775-D211-BD8E-7C15-06BC4E586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" r="248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F2A468-1E5C-7A8E-214F-17D0EA07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pl-PL" sz="3600"/>
              <a:t>Jaki jest nasz cel?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EAF3C-017A-4119-1557-E27244C88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255" y="1679438"/>
            <a:ext cx="6822694" cy="46622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pl-PL" sz="1100" b="1">
              <a:latin typeface="Arial"/>
              <a:cs typeface="Arial"/>
            </a:endParaRPr>
          </a:p>
          <a:p>
            <a:pPr marL="0" indent="0">
              <a:buNone/>
            </a:pPr>
            <a:r>
              <a:rPr lang="pl-PL" sz="1900" b="1">
                <a:latin typeface="Arial"/>
                <a:cs typeface="Arial"/>
              </a:rPr>
              <a:t>Edukacja</a:t>
            </a:r>
            <a:endParaRPr lang="pl-PL" sz="1900"/>
          </a:p>
          <a:p>
            <a:pPr marL="0" indent="0">
              <a:buNone/>
            </a:pPr>
            <a:r>
              <a:rPr lang="pl-PL" sz="1900">
                <a:latin typeface="Arial"/>
                <a:cs typeface="Arial"/>
              </a:rPr>
              <a:t>Misją Muzeum i Manufaktury Bursztynu jest edukacja, zachęcanie do odkrywania bursztynowego dziedzictwa oraz promowanie jego piękna i wartości.</a:t>
            </a:r>
            <a:endParaRPr lang="pl-PL" sz="1900"/>
          </a:p>
          <a:p>
            <a:pPr marL="0" indent="0">
              <a:buNone/>
            </a:pPr>
            <a:r>
              <a:rPr lang="pl-PL" sz="1900" b="1">
                <a:latin typeface="Arial"/>
                <a:cs typeface="Arial"/>
              </a:rPr>
              <a:t>Ciekawość</a:t>
            </a:r>
            <a:endParaRPr lang="pl-PL" sz="1900"/>
          </a:p>
          <a:p>
            <a:pPr marL="0" indent="0">
              <a:buNone/>
            </a:pPr>
            <a:r>
              <a:rPr lang="pl-PL" sz="1900">
                <a:latin typeface="Arial"/>
                <a:cs typeface="Arial"/>
              </a:rPr>
              <a:t>Chcemy, aby każdy, kto nas odwiedza  mógł zrozumieć, dlaczego bursztyn fascynuje ludzi od zarania dziejów.</a:t>
            </a:r>
            <a:endParaRPr lang="pl-PL" sz="1900"/>
          </a:p>
          <a:p>
            <a:pPr marL="0" indent="0">
              <a:buNone/>
            </a:pPr>
            <a:r>
              <a:rPr lang="pl-PL" sz="1900" b="1">
                <a:latin typeface="Arial"/>
                <a:cs typeface="Arial"/>
              </a:rPr>
              <a:t>Różnorodność</a:t>
            </a:r>
            <a:endParaRPr lang="pl-PL" sz="1900"/>
          </a:p>
          <a:p>
            <a:pPr marL="0" indent="0">
              <a:buNone/>
            </a:pPr>
            <a:r>
              <a:rPr lang="pl-PL" sz="1900">
                <a:latin typeface="Arial"/>
                <a:cs typeface="Arial"/>
              </a:rPr>
              <a:t>Nasze wystawy, warsztaty i prelekcje są zaprojektowane tak, aby zarówno dzieci, młodzież, jak i dorośli mogli uczestniczyć w tej pasjonującej przygodzie.</a:t>
            </a:r>
            <a:endParaRPr lang="pl-PL" sz="1900"/>
          </a:p>
          <a:p>
            <a:pPr marL="0" indent="0">
              <a:buNone/>
            </a:pPr>
            <a:br>
              <a:rPr lang="en-US" sz="1100"/>
            </a:b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80100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79F49E-2B30-C824-C9AB-042CCA7A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5466"/>
            <a:ext cx="3611880" cy="1536192"/>
          </a:xfrm>
        </p:spPr>
        <p:txBody>
          <a:bodyPr>
            <a:normAutofit/>
          </a:bodyPr>
          <a:lstStyle/>
          <a:p>
            <a:r>
              <a:rPr lang="pl-PL" sz="3200">
                <a:latin typeface="Aptos Display"/>
                <a:cs typeface="Arial"/>
              </a:rPr>
              <a:t>Dlaczego warto z nami podjąć współpracę?</a:t>
            </a:r>
            <a:endParaRPr lang="pl-PL" sz="3200"/>
          </a:p>
        </p:txBody>
      </p:sp>
      <p:pic>
        <p:nvPicPr>
          <p:cNvPr id="4" name="Obraz 3" descr="Obraz zawierający tekst, osoba, ubrania, plakat&#10;&#10;Opis wygenerowany automatycznie">
            <a:extLst>
              <a:ext uri="{FF2B5EF4-FFF2-40B4-BE49-F238E27FC236}">
                <a16:creationId xmlns:a16="http://schemas.microsoft.com/office/drawing/2014/main" id="{83DCF4B1-89D2-E3EF-DCF6-F8D8C7730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8"/>
          <a:stretch/>
        </p:blipFill>
        <p:spPr>
          <a:xfrm>
            <a:off x="20" y="10"/>
            <a:ext cx="12191980" cy="39944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5EA3A9-D087-849F-742A-A5AA577DB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218" y="4605900"/>
            <a:ext cx="6591107" cy="15030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1900"/>
              <a:t>Współpraca z nami da wam dodatkową atrakcję, którą będziecie mogli polecić swoim gościom, a oprócz tego zyskacie szanse zostać odwiedzeni przez klientów naszej Manufaktury. Zaoferujemy wam bilety, które dadzą waszym gościom możliwość wstępu do naszej części muzealnej.  </a:t>
            </a:r>
          </a:p>
          <a:p>
            <a:pPr marL="0" indent="0">
              <a:buNone/>
            </a:pPr>
            <a:endParaRPr lang="pl-PL" sz="1900"/>
          </a:p>
        </p:txBody>
      </p:sp>
    </p:spTree>
    <p:extLst>
      <p:ext uri="{BB962C8B-B14F-4D97-AF65-F5344CB8AC3E}">
        <p14:creationId xmlns:p14="http://schemas.microsoft.com/office/powerpoint/2010/main" val="17025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7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braz, pomarańcza/pomarańczowy, sztuka&#10;&#10;Opis wygenerowany automatycznie">
            <a:extLst>
              <a:ext uri="{FF2B5EF4-FFF2-40B4-BE49-F238E27FC236}">
                <a16:creationId xmlns:a16="http://schemas.microsoft.com/office/drawing/2014/main" id="{C3034AF2-44A2-C6AE-3E7C-99B93ECBE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9" name="Freeform: Shape 29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1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05D9E8-264E-044B-9A37-584A36E7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900" y="1071349"/>
            <a:ext cx="5886449" cy="1211475"/>
          </a:xfrm>
        </p:spPr>
        <p:txBody>
          <a:bodyPr>
            <a:normAutofit/>
          </a:bodyPr>
          <a:lstStyle/>
          <a:p>
            <a:pPr algn="ctr"/>
            <a:r>
              <a:rPr lang="pl-PL" sz="3600"/>
              <a:t>Co możecie zyskać?</a:t>
            </a:r>
            <a:endParaRPr lang="pl-PL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61ED80-8719-7AE0-CFB8-C59DF6DB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33" y="2023881"/>
            <a:ext cx="6841429" cy="32376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1900" dirty="0"/>
              <a:t>Wasi goście znajdą u nas eksponaty z prawdziwego zdarzenia, które będą zabierały im w dech w piersiach. Odkryją inkluzje wszelakiej maści, poznają historię bursztynu poprzez nasze aplikacje multimedialne i nie tylko. Oprócz tego będą mieli szanse zobaczyć prawdziwe maszyny szlifierskie na własne oczy, jak i być świadkami prezentacji szlifierskiej. Oprócz tego w części sklepowej będą mogli znaleźć sobie coś na pamiątkę. Od biżuterii, bursztynów, rzeźb, lamp, aniołów czy nawet drzewka szczęścia i nie tylko!!!</a:t>
            </a:r>
          </a:p>
        </p:txBody>
      </p:sp>
    </p:spTree>
    <p:extLst>
      <p:ext uri="{BB962C8B-B14F-4D97-AF65-F5344CB8AC3E}">
        <p14:creationId xmlns:p14="http://schemas.microsoft.com/office/powerpoint/2010/main" val="114151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djęcie">
            <a:extLst>
              <a:ext uri="{FF2B5EF4-FFF2-40B4-BE49-F238E27FC236}">
                <a16:creationId xmlns:a16="http://schemas.microsoft.com/office/drawing/2014/main" id="{99D49492-F240-9FFA-991B-497FFBEEC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9" r="6" b="9833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Obraz 8" descr="Zdjęcie">
            <a:extLst>
              <a:ext uri="{FF2B5EF4-FFF2-40B4-BE49-F238E27FC236}">
                <a16:creationId xmlns:a16="http://schemas.microsoft.com/office/drawing/2014/main" id="{219CB7E3-7CCF-1940-09F7-094C4EB38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95" r="-3" b="17754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Obraz 6" descr="Na zdjęciu: amber">
            <a:extLst>
              <a:ext uri="{FF2B5EF4-FFF2-40B4-BE49-F238E27FC236}">
                <a16:creationId xmlns:a16="http://schemas.microsoft.com/office/drawing/2014/main" id="{A27E2FEC-7EF4-5EDC-BDE4-340262EC85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21" r="305" b="-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Obraz 5" descr="Zdjęcie">
            <a:extLst>
              <a:ext uri="{FF2B5EF4-FFF2-40B4-BE49-F238E27FC236}">
                <a16:creationId xmlns:a16="http://schemas.microsoft.com/office/drawing/2014/main" id="{272B2A64-B874-2117-4F33-F0E61A9A90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4" r="-2" b="8895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9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F3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AAC725-65BF-D9B1-FED0-BDE794DC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685" y="4200302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u </a:t>
            </a:r>
            <a:r>
              <a:rPr lang="en-US" sz="5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nas</a:t>
            </a:r>
            <a:r>
              <a:rPr lang="en-U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można</a:t>
            </a:r>
            <a:r>
              <a:rPr lang="en-U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6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znaleźć</a:t>
            </a:r>
            <a:r>
              <a:rPr lang="en-US" sz="5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endParaRPr lang="en-US" sz="5600" kern="12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Obraz 7" descr="Zdjęcie">
            <a:extLst>
              <a:ext uri="{FF2B5EF4-FFF2-40B4-BE49-F238E27FC236}">
                <a16:creationId xmlns:a16="http://schemas.microsoft.com/office/drawing/2014/main" id="{0CAC4CCA-B986-6692-167A-EE3CBA87BD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4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503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Zdjęcie">
            <a:extLst>
              <a:ext uri="{FF2B5EF4-FFF2-40B4-BE49-F238E27FC236}">
                <a16:creationId xmlns:a16="http://schemas.microsoft.com/office/drawing/2014/main" id="{865A38F8-CAAE-5F00-9208-A2DB89FDD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7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3" name="Obraz 2" descr="Zdjęcie">
            <a:extLst>
              <a:ext uri="{FF2B5EF4-FFF2-40B4-BE49-F238E27FC236}">
                <a16:creationId xmlns:a16="http://schemas.microsoft.com/office/drawing/2014/main" id="{42A10E47-5A26-8853-6B2D-37DB682AE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81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6" name="Obraz 5" descr="Zdjęcie">
            <a:extLst>
              <a:ext uri="{FF2B5EF4-FFF2-40B4-BE49-F238E27FC236}">
                <a16:creationId xmlns:a16="http://schemas.microsoft.com/office/drawing/2014/main" id="{AF330D36-FED4-C763-1D30-32AD47104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1" r="23887" b="1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Obraz 4" descr="Zdjęcie">
            <a:extLst>
              <a:ext uri="{FF2B5EF4-FFF2-40B4-BE49-F238E27FC236}">
                <a16:creationId xmlns:a16="http://schemas.microsoft.com/office/drawing/2014/main" id="{348C1A98-17AB-4A0C-BA4A-713DAFBAD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9075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BA14736-13CC-3EF2-8F85-27918838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9" y="4292456"/>
            <a:ext cx="7196524" cy="18162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b="1" kern="1200">
                <a:latin typeface="+mj-lt"/>
                <a:ea typeface="+mj-ea"/>
                <a:cs typeface="+mj-cs"/>
              </a:rPr>
              <a:t>Co u nas można znaleźć?</a:t>
            </a:r>
            <a:endParaRPr lang="pl-PL" kern="1200">
              <a:latin typeface="+mj-lt"/>
            </a:endParaRPr>
          </a:p>
          <a:p>
            <a:endParaRPr lang="pl-PL" b="1" kern="1200">
              <a:latin typeface="+mj-lt"/>
            </a:endParaRPr>
          </a:p>
          <a:p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8315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40E9DB-6CAD-A379-6181-12AACAE0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kern="1200">
                <a:latin typeface="+mj-lt"/>
                <a:ea typeface="+mj-ea"/>
                <a:cs typeface="+mj-cs"/>
              </a:rPr>
              <a:t>Co u nas można znaleźć?</a:t>
            </a:r>
            <a:endParaRPr lang="pl-PL">
              <a:ea typeface="+mj-ea"/>
              <a:cs typeface="+mj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Zdjęcie">
            <a:extLst>
              <a:ext uri="{FF2B5EF4-FFF2-40B4-BE49-F238E27FC236}">
                <a16:creationId xmlns:a16="http://schemas.microsoft.com/office/drawing/2014/main" id="{95139D7D-6D8D-8F87-428A-47DC06BFC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72" b="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Obraz 5" descr="Zdjęcie">
            <a:extLst>
              <a:ext uri="{FF2B5EF4-FFF2-40B4-BE49-F238E27FC236}">
                <a16:creationId xmlns:a16="http://schemas.microsoft.com/office/drawing/2014/main" id="{5E3E0A9B-3DCB-B6A0-4EBD-7A9C2FF52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40" r="21182" b="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 descr="Zdjęcie">
            <a:extLst>
              <a:ext uri="{FF2B5EF4-FFF2-40B4-BE49-F238E27FC236}">
                <a16:creationId xmlns:a16="http://schemas.microsoft.com/office/drawing/2014/main" id="{F4E47E01-464A-9074-284B-A2FF062A8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93" r="22459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6" descr="Zdjęcie">
            <a:extLst>
              <a:ext uri="{FF2B5EF4-FFF2-40B4-BE49-F238E27FC236}">
                <a16:creationId xmlns:a16="http://schemas.microsoft.com/office/drawing/2014/main" id="{7E85AB07-CA9F-0D76-C6D4-E6A98D81E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21" r="234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 descr="Zdjęcie">
            <a:extLst>
              <a:ext uri="{FF2B5EF4-FFF2-40B4-BE49-F238E27FC236}">
                <a16:creationId xmlns:a16="http://schemas.microsoft.com/office/drawing/2014/main" id="{EEA0F89D-C6B1-8C39-6994-62B7DEFBCC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40" r="24259" b="-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2207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djęcie">
            <a:extLst>
              <a:ext uri="{FF2B5EF4-FFF2-40B4-BE49-F238E27FC236}">
                <a16:creationId xmlns:a16="http://schemas.microsoft.com/office/drawing/2014/main" id="{32D13C3B-5411-E77A-C12C-2A541438B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4C9B1FA-4409-CB84-0524-91E76773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Atrakcja dla każdego!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66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13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MANUFAKTURA BURSZTYNU</vt:lpstr>
      <vt:lpstr>Kim jesteśmy?</vt:lpstr>
      <vt:lpstr>Jaki jest nasz cel?</vt:lpstr>
      <vt:lpstr>Dlaczego warto z nami podjąć współpracę?</vt:lpstr>
      <vt:lpstr>Co możecie zyskać?</vt:lpstr>
      <vt:lpstr>Co u nas można znaleźć?</vt:lpstr>
      <vt:lpstr>Co u nas można znaleźć?  </vt:lpstr>
      <vt:lpstr>Co u nas można znaleźć?</vt:lpstr>
      <vt:lpstr>Atrakcja dla każdego!</vt:lpstr>
      <vt:lpstr>Pokazy szlifierskie</vt:lpstr>
      <vt:lpstr>Dodatkowe przez nas świadczone usługi</vt:lpstr>
      <vt:lpstr>Recenzje naszych zwiedzających</vt:lpstr>
      <vt:lpstr>Dane kontaktowe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58</cp:revision>
  <dcterms:created xsi:type="dcterms:W3CDTF">2024-06-05T13:22:52Z</dcterms:created>
  <dcterms:modified xsi:type="dcterms:W3CDTF">2024-06-10T08:55:04Z</dcterms:modified>
</cp:coreProperties>
</file>